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Klein" panose="020B0604020202020204" charset="0"/>
      <p:regular r:id="rId18"/>
    </p:embeddedFont>
    <p:embeddedFont>
      <p:font typeface="Lazydog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16658" y="112183"/>
            <a:ext cx="10454684" cy="10062633"/>
          </a:xfrm>
          <a:custGeom>
            <a:avLst/>
            <a:gdLst/>
            <a:ahLst/>
            <a:cxnLst/>
            <a:rect l="l" t="t" r="r" b="b"/>
            <a:pathLst>
              <a:path w="10454684" h="10062633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55659" y="1231870"/>
            <a:ext cx="14541333" cy="175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9"/>
              </a:lnSpc>
            </a:pPr>
            <a:r>
              <a:rPr lang="en-US" sz="5021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UNIVErsidad laica eloy alfaro de manabi</a:t>
            </a:r>
          </a:p>
          <a:p>
            <a:pPr algn="ctr">
              <a:lnSpc>
                <a:spcPts val="7029"/>
              </a:lnSpc>
            </a:pPr>
            <a:r>
              <a:rPr lang="en-US" sz="5021">
                <a:solidFill>
                  <a:srgbClr val="223022"/>
                </a:solidFill>
                <a:latin typeface="Lazydog"/>
                <a:ea typeface="Lazydog"/>
                <a:cs typeface="Lazydog"/>
                <a:sym typeface="Lazydog"/>
              </a:rPr>
              <a:t>extension el carmen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37471" y="3707098"/>
            <a:ext cx="8813058" cy="513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NOMBRE: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ZAMBRANO BARRE JENIFFER MARIA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MATERIA: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SISTEMAS DISTRIBUIDOS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CARRERA:</a:t>
            </a:r>
          </a:p>
          <a:p>
            <a:pPr algn="ctr">
              <a:lnSpc>
                <a:spcPts val="5849"/>
              </a:lnSpc>
            </a:pPr>
            <a:r>
              <a:rPr lang="en-US" sz="4178" dirty="0">
                <a:solidFill>
                  <a:srgbClr val="223022"/>
                </a:solidFill>
                <a:latin typeface="Open Sans"/>
                <a:ea typeface="Open Sans"/>
                <a:cs typeface="Open Sans"/>
                <a:sym typeface="Open Sans"/>
              </a:rPr>
              <a:t>TECNOLOGIA DE LA INFORMACION </a:t>
            </a:r>
          </a:p>
          <a:p>
            <a:pPr algn="ctr">
              <a:lnSpc>
                <a:spcPts val="5849"/>
              </a:lnSpc>
            </a:pPr>
            <a:endParaRPr lang="en-US" sz="4178" dirty="0">
              <a:solidFill>
                <a:srgbClr val="2230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60029" y="-1598406"/>
            <a:ext cx="14009155" cy="13483811"/>
          </a:xfrm>
          <a:custGeom>
            <a:avLst/>
            <a:gdLst/>
            <a:ahLst/>
            <a:cxnLst/>
            <a:rect l="l" t="t" r="r" b="b"/>
            <a:pathLst>
              <a:path w="14009155" h="13483811">
                <a:moveTo>
                  <a:pt x="0" y="0"/>
                </a:moveTo>
                <a:lnTo>
                  <a:pt x="14009155" y="0"/>
                </a:lnTo>
                <a:lnTo>
                  <a:pt x="14009155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48657" y="4042675"/>
            <a:ext cx="6327218" cy="4037255"/>
          </a:xfrm>
          <a:custGeom>
            <a:avLst/>
            <a:gdLst/>
            <a:ahLst/>
            <a:cxnLst/>
            <a:rect l="l" t="t" r="r" b="b"/>
            <a:pathLst>
              <a:path w="6327218" h="4037255">
                <a:moveTo>
                  <a:pt x="0" y="0"/>
                </a:moveTo>
                <a:lnTo>
                  <a:pt x="6327218" y="0"/>
                </a:lnTo>
                <a:lnTo>
                  <a:pt x="6327218" y="4037255"/>
                </a:lnTo>
                <a:lnTo>
                  <a:pt x="0" y="403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21" t="-17610" r="-67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18816" y="445249"/>
            <a:ext cx="148503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DE CAPAS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17296"/>
            <a:ext cx="10519957" cy="806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5"/>
              </a:lnSpc>
            </a:pPr>
            <a:r>
              <a:rPr lang="en-US" sz="458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arquitectura de capas es un patrón de diseño de software que consiste en dividir una aplicación en diferentes niveles o capas, cada una con una responsabilidad específica y bien definida. Esta estructuración vertical ayuda a organizar el código, mejorar la mantenibilidad, facilitar las pruebas y promover la reutilización de componentes.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955" y="-1598406"/>
            <a:ext cx="17384090" cy="13483811"/>
          </a:xfrm>
          <a:custGeom>
            <a:avLst/>
            <a:gdLst/>
            <a:ahLst/>
            <a:cxnLst/>
            <a:rect l="l" t="t" r="r" b="b"/>
            <a:pathLst>
              <a:path w="17384090" h="13483811">
                <a:moveTo>
                  <a:pt x="0" y="0"/>
                </a:moveTo>
                <a:lnTo>
                  <a:pt x="17384090" y="0"/>
                </a:lnTo>
                <a:lnTo>
                  <a:pt x="17384090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45" b="-120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80355" y="159703"/>
            <a:ext cx="8373645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MIDDLEWARE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33276" y="1997487"/>
            <a:ext cx="13775629" cy="262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4"/>
              </a:lnSpc>
            </a:pPr>
            <a:r>
              <a:rPr lang="en-US" sz="372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un término general que se refiere a un software que se encuentra entre dos aplicaciones o sistemas. Actúa como un intermediario, facilitando la comunicación y la interacción entre ellos.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8410" y="4652327"/>
            <a:ext cx="121311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Funciones comunes del middleware: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49491" y="5472748"/>
            <a:ext cx="5789018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Integración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Transformación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Optimización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Seguridad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 de transacciones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" y="-1598406"/>
            <a:ext cx="17384090" cy="13483811"/>
          </a:xfrm>
          <a:custGeom>
            <a:avLst/>
            <a:gdLst/>
            <a:ahLst/>
            <a:cxnLst/>
            <a:rect l="l" t="t" r="r" b="b"/>
            <a:pathLst>
              <a:path w="17384090" h="13483811">
                <a:moveTo>
                  <a:pt x="0" y="0"/>
                </a:moveTo>
                <a:lnTo>
                  <a:pt x="17384090" y="0"/>
                </a:lnTo>
                <a:lnTo>
                  <a:pt x="17384090" y="13483812"/>
                </a:lnTo>
                <a:lnTo>
                  <a:pt x="0" y="1348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45" b="-120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91832" y="412798"/>
            <a:ext cx="456676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COBRA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33712" y="2719705"/>
            <a:ext cx="18321712" cy="47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</a:pP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Este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protocolo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podría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abordar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sincronización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consistencia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tolerancia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fallos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gestión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recursos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entornos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distribuidos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ctr">
              <a:lnSpc>
                <a:spcPts val="4768"/>
              </a:lnSpc>
            </a:pP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significado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COBRA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distribuidos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altamente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contextual y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puede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variar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dependiendo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proyecto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organización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la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comunidad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 que se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utilice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Al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proporcionar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más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información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sobre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contexto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específico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encuentras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término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puedo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ayudarte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encontrar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una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respuesta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más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6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precisa</a:t>
            </a:r>
            <a:r>
              <a:rPr lang="en-US" sz="340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ctr">
              <a:lnSpc>
                <a:spcPts val="4768"/>
              </a:lnSpc>
            </a:pPr>
            <a:endParaRPr lang="en-US" sz="340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4768"/>
              </a:lnSpc>
            </a:pPr>
            <a:endParaRPr lang="en-US" sz="340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50983" y="7770606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contenido: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62746" y="2077085"/>
            <a:ext cx="8656372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MODELOS DE ARQUITECTURA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INTRODUCCION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MODELO CLIENTE- SERVIDOR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PROXI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PEER-TO-PEER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APPLETSS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CLÚSTER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GRID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ARQUITECTURA DE CAPAS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MIDDLEWARE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D593D"/>
                </a:solidFill>
                <a:latin typeface="Open Sans"/>
                <a:ea typeface="Open Sans"/>
                <a:cs typeface="Open Sans"/>
                <a:sym typeface="Open Sans"/>
              </a:rPr>
              <a:t>COBRA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3D59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573479"/>
            <a:ext cx="10276151" cy="7104070"/>
            <a:chOff x="0" y="0"/>
            <a:chExt cx="2706476" cy="18710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6476" cy="1871031"/>
            </a:xfrm>
            <a:custGeom>
              <a:avLst/>
              <a:gdLst/>
              <a:ahLst/>
              <a:cxnLst/>
              <a:rect l="l" t="t" r="r" b="b"/>
              <a:pathLst>
                <a:path w="2706476" h="1871031">
                  <a:moveTo>
                    <a:pt x="0" y="0"/>
                  </a:moveTo>
                  <a:lnTo>
                    <a:pt x="2706476" y="0"/>
                  </a:lnTo>
                  <a:lnTo>
                    <a:pt x="2706476" y="1871031"/>
                  </a:lnTo>
                  <a:lnTo>
                    <a:pt x="0" y="1871031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6476" cy="1909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745245" y="3037705"/>
            <a:ext cx="7105583" cy="5574546"/>
          </a:xfrm>
          <a:custGeom>
            <a:avLst/>
            <a:gdLst/>
            <a:ahLst/>
            <a:cxnLst/>
            <a:rect l="l" t="t" r="r" b="b"/>
            <a:pathLst>
              <a:path w="7105583" h="5574546">
                <a:moveTo>
                  <a:pt x="0" y="0"/>
                </a:moveTo>
                <a:lnTo>
                  <a:pt x="7105583" y="0"/>
                </a:lnTo>
                <a:lnTo>
                  <a:pt x="7105583" y="5574545"/>
                </a:lnTo>
                <a:lnTo>
                  <a:pt x="0" y="5574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Introducción: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6858" y="3478697"/>
            <a:ext cx="8088387" cy="5897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Un modelo arquitectónico es una representación física o digital de un proyecto arquitectónico. Estos modelos sirven como herramientas esenciales para arquitectos, ingenieros y diseñadores, ya que permiten visualizar y analizar un diseño antes de su construcción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0147575">
            <a:off x="-723117" y="8829099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35552" y="7028009"/>
            <a:ext cx="7659184" cy="2570021"/>
            <a:chOff x="0" y="0"/>
            <a:chExt cx="2017234" cy="6768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17234" cy="676878"/>
            </a:xfrm>
            <a:custGeom>
              <a:avLst/>
              <a:gdLst/>
              <a:ahLst/>
              <a:cxnLst/>
              <a:rect l="l" t="t" r="r" b="b"/>
              <a:pathLst>
                <a:path w="2017234" h="676878">
                  <a:moveTo>
                    <a:pt x="0" y="0"/>
                  </a:moveTo>
                  <a:lnTo>
                    <a:pt x="2017234" y="0"/>
                  </a:lnTo>
                  <a:lnTo>
                    <a:pt x="2017234" y="676878"/>
                  </a:lnTo>
                  <a:lnTo>
                    <a:pt x="0" y="676878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17234" cy="714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modelo cliente - servidor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1230" y="2497279"/>
            <a:ext cx="12501764" cy="721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El modelo cliente-servidor es una arquitectura de software en la que las tareas se dividen entre dos tipos de programas:</a:t>
            </a:r>
          </a:p>
          <a:p>
            <a:pPr marL="798825" lvl="1" indent="-399412" algn="ctr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Clientes: Son las aplicaciones que solicitan servicios. Por ejemplo, un navegador web es un cliente que solicita páginas web a un servidor.</a:t>
            </a:r>
          </a:p>
          <a:p>
            <a:pPr marL="798825" lvl="1" indent="-399412" algn="ctr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Servidores: Son las aplicaciones que proporcionan los servicios. Un servidor web, por ejemplo, almacena páginas web y las envía a los clientes que las solicitan.</a:t>
            </a:r>
          </a:p>
          <a:p>
            <a:pPr algn="ctr">
              <a:lnSpc>
                <a:spcPts val="5179"/>
              </a:lnSpc>
            </a:pPr>
            <a:endParaRPr lang="en-US" sz="3699">
              <a:solidFill>
                <a:srgbClr val="223022"/>
              </a:solidFill>
              <a:latin typeface="Klein"/>
              <a:ea typeface="Klein"/>
              <a:cs typeface="Klein"/>
              <a:sym typeface="Kle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0669215">
            <a:off x="3598538" y="1249109"/>
            <a:ext cx="10454684" cy="10062633"/>
          </a:xfrm>
          <a:custGeom>
            <a:avLst/>
            <a:gdLst/>
            <a:ahLst/>
            <a:cxnLst/>
            <a:rect l="l" t="t" r="r" b="b"/>
            <a:pathLst>
              <a:path w="10454684" h="10062633">
                <a:moveTo>
                  <a:pt x="0" y="0"/>
                </a:moveTo>
                <a:lnTo>
                  <a:pt x="10454684" y="0"/>
                </a:lnTo>
                <a:lnTo>
                  <a:pt x="10454684" y="10062634"/>
                </a:lnTo>
                <a:lnTo>
                  <a:pt x="0" y="1006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09667" y="2122170"/>
            <a:ext cx="14131734" cy="3415822"/>
            <a:chOff x="0" y="0"/>
            <a:chExt cx="3721938" cy="899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1938" cy="899640"/>
            </a:xfrm>
            <a:custGeom>
              <a:avLst/>
              <a:gdLst/>
              <a:ahLst/>
              <a:cxnLst/>
              <a:rect l="l" t="t" r="r" b="b"/>
              <a:pathLst>
                <a:path w="3721938" h="899640">
                  <a:moveTo>
                    <a:pt x="0" y="0"/>
                  </a:moveTo>
                  <a:lnTo>
                    <a:pt x="3721938" y="0"/>
                  </a:lnTo>
                  <a:lnTo>
                    <a:pt x="3721938" y="899640"/>
                  </a:lnTo>
                  <a:lnTo>
                    <a:pt x="0" y="899640"/>
                  </a:lnTo>
                  <a:close/>
                </a:path>
              </a:pathLst>
            </a:custGeom>
            <a:solidFill>
              <a:srgbClr val="DFECE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721938" cy="937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proxy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4664" y="2633984"/>
            <a:ext cx="13956738" cy="261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Un proxy, o servidor proxy, es como un intermediario en Internet que actúa como puente entre tu dispositivo (como tu computadora o teléfono) y los sitios web que visitas.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9667" y="5442742"/>
            <a:ext cx="99455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¿Para qué sirve un proxy?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272687"/>
            <a:ext cx="14612702" cy="3779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 servidores proxy tienen diversas funciones, entre las que destacan: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Caché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Seguridad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Anonimato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 de acceso</a:t>
            </a:r>
          </a:p>
          <a:p>
            <a:pPr marL="664854" lvl="1" indent="-332427" algn="just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Equilibrio de carga</a:t>
            </a:r>
          </a:p>
          <a:p>
            <a:pPr algn="ctr">
              <a:lnSpc>
                <a:spcPts val="4311"/>
              </a:lnSpc>
            </a:pPr>
            <a:endParaRPr lang="en-US" sz="307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313144">
            <a:off x="-1465275" y="8376753"/>
            <a:ext cx="4987950" cy="3500634"/>
          </a:xfrm>
          <a:custGeom>
            <a:avLst/>
            <a:gdLst/>
            <a:ahLst/>
            <a:cxnLst/>
            <a:rect l="l" t="t" r="r" b="b"/>
            <a:pathLst>
              <a:path w="4987950" h="3500634">
                <a:moveTo>
                  <a:pt x="0" y="0"/>
                </a:moveTo>
                <a:lnTo>
                  <a:pt x="4987950" y="0"/>
                </a:lnTo>
                <a:lnTo>
                  <a:pt x="4987950" y="3500634"/>
                </a:lnTo>
                <a:lnTo>
                  <a:pt x="0" y="3500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59293"/>
            <a:ext cx="4896222" cy="5015783"/>
            <a:chOff x="0" y="0"/>
            <a:chExt cx="1289540" cy="13210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95889" y="3359293"/>
            <a:ext cx="4896222" cy="5015783"/>
            <a:chOff x="0" y="0"/>
            <a:chExt cx="1289540" cy="13210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63636" y="3359293"/>
            <a:ext cx="4896222" cy="5015783"/>
            <a:chOff x="0" y="0"/>
            <a:chExt cx="1289540" cy="13210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89540" cy="1321029"/>
            </a:xfrm>
            <a:custGeom>
              <a:avLst/>
              <a:gdLst/>
              <a:ahLst/>
              <a:cxnLst/>
              <a:rect l="l" t="t" r="r" b="b"/>
              <a:pathLst>
                <a:path w="1289540" h="1321029">
                  <a:moveTo>
                    <a:pt x="0" y="0"/>
                  </a:moveTo>
                  <a:lnTo>
                    <a:pt x="1289540" y="0"/>
                  </a:lnTo>
                  <a:lnTo>
                    <a:pt x="1289540" y="1321029"/>
                  </a:lnTo>
                  <a:lnTo>
                    <a:pt x="0" y="1321029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89540" cy="1359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peer-to-peer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3009" y="3498333"/>
            <a:ext cx="4729475" cy="105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9">
                <a:solidFill>
                  <a:srgbClr val="DFECE0"/>
                </a:solidFill>
                <a:latin typeface="Lazydog"/>
                <a:ea typeface="Lazydog"/>
                <a:cs typeface="Lazydog"/>
                <a:sym typeface="Lazydog"/>
              </a:rPr>
              <a:t>Características clave de las redes P2P: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4638" y="3479283"/>
            <a:ext cx="4861254" cy="11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DFECE0"/>
                </a:solidFill>
                <a:latin typeface="Lazydog"/>
                <a:ea typeface="Lazydog"/>
                <a:cs typeface="Lazydog"/>
                <a:sym typeface="Lazydog"/>
              </a:rPr>
              <a:t>Ventajas de las redes P2P: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0580" y="5067300"/>
            <a:ext cx="4763784" cy="326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Descentralización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Equidadlos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Escalabilidadse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Resiliencia</a:t>
            </a:r>
          </a:p>
          <a:p>
            <a:pPr algn="ctr"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762108" y="5067300"/>
            <a:ext cx="4763784" cy="326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Mayor eficiencia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Reducción de costos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Mayor privacidad</a:t>
            </a:r>
          </a:p>
          <a:p>
            <a:pPr algn="ctr"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29855" y="5067300"/>
            <a:ext cx="4763784" cy="326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Mayor complejidad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Problemas de seguridad </a:t>
            </a:r>
          </a:p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Carga de recursos</a:t>
            </a:r>
          </a:p>
          <a:p>
            <a:pPr algn="just"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31749" y="3479283"/>
            <a:ext cx="4861890" cy="11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>
                <a:solidFill>
                  <a:srgbClr val="DFECE0"/>
                </a:solidFill>
                <a:latin typeface="Lazydog"/>
                <a:ea typeface="Lazydog"/>
                <a:cs typeface="Lazydog"/>
                <a:sym typeface="Lazydog"/>
              </a:rPr>
              <a:t>Desventajas de las redes P2P: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550780" y="8562451"/>
            <a:ext cx="3056701" cy="5125565"/>
          </a:xfrm>
          <a:custGeom>
            <a:avLst/>
            <a:gdLst/>
            <a:ahLst/>
            <a:cxnLst/>
            <a:rect l="l" t="t" r="r" b="b"/>
            <a:pathLst>
              <a:path w="3056701" h="5125565">
                <a:moveTo>
                  <a:pt x="3056701" y="0"/>
                </a:moveTo>
                <a:lnTo>
                  <a:pt x="0" y="0"/>
                </a:lnTo>
                <a:lnTo>
                  <a:pt x="0" y="5125565"/>
                </a:lnTo>
                <a:lnTo>
                  <a:pt x="3056701" y="5125565"/>
                </a:lnTo>
                <a:lnTo>
                  <a:pt x="30567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669215">
            <a:off x="187582" y="469598"/>
            <a:ext cx="10454684" cy="10062633"/>
          </a:xfrm>
          <a:custGeom>
            <a:avLst/>
            <a:gdLst/>
            <a:ahLst/>
            <a:cxnLst/>
            <a:rect l="l" t="t" r="r" b="b"/>
            <a:pathLst>
              <a:path w="10454684" h="10062633">
                <a:moveTo>
                  <a:pt x="0" y="0"/>
                </a:moveTo>
                <a:lnTo>
                  <a:pt x="10454684" y="0"/>
                </a:lnTo>
                <a:lnTo>
                  <a:pt x="10454684" y="10062633"/>
                </a:lnTo>
                <a:lnTo>
                  <a:pt x="0" y="10062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1547" y="2471220"/>
            <a:ext cx="14132663" cy="441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son pequeños programas que se ejecutan en navegadores web para agregar funcionalidad interactiva. Aunque han sido menos populares en los últimos años, todavía pueden ser útiles en ciertos casos</a:t>
            </a:r>
          </a:p>
        </p:txBody>
      </p:sp>
      <p:sp>
        <p:nvSpPr>
          <p:cNvPr id="6" name="Freeform 6"/>
          <p:cNvSpPr/>
          <p:nvPr/>
        </p:nvSpPr>
        <p:spPr>
          <a:xfrm>
            <a:off x="11881803" y="6887645"/>
            <a:ext cx="5837134" cy="3298931"/>
          </a:xfrm>
          <a:custGeom>
            <a:avLst/>
            <a:gdLst/>
            <a:ahLst/>
            <a:cxnLst/>
            <a:rect l="l" t="t" r="r" b="b"/>
            <a:pathLst>
              <a:path w="5837134" h="3298931">
                <a:moveTo>
                  <a:pt x="0" y="0"/>
                </a:moveTo>
                <a:lnTo>
                  <a:pt x="5837134" y="0"/>
                </a:lnTo>
                <a:lnTo>
                  <a:pt x="5837134" y="3298931"/>
                </a:lnTo>
                <a:lnTo>
                  <a:pt x="0" y="3298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APPLETS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9303486">
            <a:off x="3480939" y="829730"/>
            <a:ext cx="11326122" cy="10901393"/>
          </a:xfrm>
          <a:custGeom>
            <a:avLst/>
            <a:gdLst/>
            <a:ahLst/>
            <a:cxnLst/>
            <a:rect l="l" t="t" r="r" b="b"/>
            <a:pathLst>
              <a:path w="11326122" h="10901393">
                <a:moveTo>
                  <a:pt x="0" y="0"/>
                </a:moveTo>
                <a:lnTo>
                  <a:pt x="11326122" y="0"/>
                </a:lnTo>
                <a:lnTo>
                  <a:pt x="11326122" y="10901392"/>
                </a:lnTo>
                <a:lnTo>
                  <a:pt x="0" y="1090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98224" y="2437334"/>
            <a:ext cx="16161076" cy="6946344"/>
            <a:chOff x="0" y="0"/>
            <a:chExt cx="4256415" cy="18294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56415" cy="1829490"/>
            </a:xfrm>
            <a:custGeom>
              <a:avLst/>
              <a:gdLst/>
              <a:ahLst/>
              <a:cxnLst/>
              <a:rect l="l" t="t" r="r" b="b"/>
              <a:pathLst>
                <a:path w="4256415" h="1829490">
                  <a:moveTo>
                    <a:pt x="0" y="0"/>
                  </a:moveTo>
                  <a:lnTo>
                    <a:pt x="4256415" y="0"/>
                  </a:lnTo>
                  <a:lnTo>
                    <a:pt x="4256415" y="1829490"/>
                  </a:lnTo>
                  <a:lnTo>
                    <a:pt x="0" y="1829490"/>
                  </a:lnTo>
                  <a:close/>
                </a:path>
              </a:pathLst>
            </a:custGeom>
            <a:solidFill>
              <a:srgbClr val="86B69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56415" cy="1867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clúster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09441"/>
            <a:ext cx="16230600" cy="614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479" lvl="1" indent="-346239" algn="ctr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Clúster de computadoras: Un grupo de computadoras conectadas entre sí para trabajar juntas como una sola unidad. Se utilizan para aumentar la capacidad de procesamiento, el almacenamiento o la disponibilidad de recursos.</a:t>
            </a:r>
          </a:p>
          <a:p>
            <a:pPr marL="692479" lvl="1" indent="-346239" algn="ctr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Clúster de almacenamiento: Un conjunto de dispositivos de almacenamiento conectados en red para proporcionar una capacidad de almacenamiento total más alta.</a:t>
            </a:r>
          </a:p>
          <a:p>
            <a:pPr marL="692479" lvl="1" indent="-346239" algn="ctr">
              <a:lnSpc>
                <a:spcPts val="4490"/>
              </a:lnSpc>
              <a:buFont typeface="Arial"/>
              <a:buChar char="•"/>
            </a:pPr>
            <a:r>
              <a:rPr lang="en-US" sz="3207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Clúster de alta disponibilidad: Un grupo de servidores configurados para garantizar que un servicio crítico esté siempre disponible, incluso si falla uno de los servidores.</a:t>
            </a:r>
          </a:p>
          <a:p>
            <a:pPr algn="ctr">
              <a:lnSpc>
                <a:spcPts val="3860"/>
              </a:lnSpc>
            </a:pPr>
            <a:endParaRPr lang="en-US" sz="3207">
              <a:solidFill>
                <a:srgbClr val="FFFFFF"/>
              </a:solidFill>
              <a:latin typeface="Klein"/>
              <a:ea typeface="Klein"/>
              <a:cs typeface="Klein"/>
              <a:sym typeface="Kle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31" t="-92424" b="-97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7028" y="1845945"/>
            <a:ext cx="13443957" cy="6385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197" lvl="1" indent="-322598" algn="l">
              <a:lnSpc>
                <a:spcPts val="6365"/>
              </a:lnSpc>
              <a:buFont typeface="Arial"/>
              <a:buChar char="•"/>
            </a:pPr>
            <a:r>
              <a:rPr lang="en-US" sz="2988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Grid computing: Un modelo de computación distribuida en el que múltiples computadoras conectadas en red trabajan juntas para resolver problemas complejos.</a:t>
            </a:r>
          </a:p>
          <a:p>
            <a:pPr marL="645197" lvl="1" indent="-322598" algn="l">
              <a:lnSpc>
                <a:spcPts val="6365"/>
              </a:lnSpc>
              <a:buFont typeface="Arial"/>
              <a:buChar char="•"/>
            </a:pPr>
            <a:r>
              <a:rPr lang="en-US" sz="2988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Grid de energía: Una red eléctrica de gran escala que conecta múltiples fuentes de energía y consumidores.</a:t>
            </a:r>
          </a:p>
          <a:p>
            <a:pPr marL="645197" lvl="1" indent="-322598" algn="l">
              <a:lnSpc>
                <a:spcPts val="6365"/>
              </a:lnSpc>
              <a:buFont typeface="Arial"/>
              <a:buChar char="•"/>
            </a:pPr>
            <a:r>
              <a:rPr lang="en-US" sz="2988">
                <a:solidFill>
                  <a:srgbClr val="223022"/>
                </a:solidFill>
                <a:latin typeface="Klein"/>
                <a:ea typeface="Klein"/>
                <a:cs typeface="Klein"/>
                <a:sym typeface="Klein"/>
              </a:rPr>
              <a:t>Grid de datos: Una estructura de datos organizada en filas y columnas, similar a una hoja de cálculo.</a:t>
            </a:r>
          </a:p>
          <a:p>
            <a:pPr algn="l">
              <a:lnSpc>
                <a:spcPts val="6365"/>
              </a:lnSpc>
            </a:pPr>
            <a:endParaRPr lang="en-US" sz="2988">
              <a:solidFill>
                <a:srgbClr val="223022"/>
              </a:solidFill>
              <a:latin typeface="Klein"/>
              <a:ea typeface="Klein"/>
              <a:cs typeface="Klein"/>
              <a:sym typeface="Klei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189687" y="6898537"/>
            <a:ext cx="7069613" cy="3055250"/>
          </a:xfrm>
          <a:custGeom>
            <a:avLst/>
            <a:gdLst/>
            <a:ahLst/>
            <a:cxnLst/>
            <a:rect l="l" t="t" r="r" b="b"/>
            <a:pathLst>
              <a:path w="7069613" h="3055250">
                <a:moveTo>
                  <a:pt x="0" y="0"/>
                </a:moveTo>
                <a:lnTo>
                  <a:pt x="7069613" y="0"/>
                </a:lnTo>
                <a:lnTo>
                  <a:pt x="7069613" y="3055250"/>
                </a:lnTo>
                <a:lnTo>
                  <a:pt x="0" y="3055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832" b="-182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85825"/>
            <a:ext cx="1526866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3D593D"/>
                </a:solidFill>
                <a:latin typeface="Lazydog"/>
                <a:ea typeface="Lazydog"/>
                <a:cs typeface="Lazydog"/>
                <a:sym typeface="Lazydog"/>
              </a:rPr>
              <a:t>grid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639</Words>
  <Application>Microsoft Office PowerPoint</Application>
  <PresentationFormat>Personalizado</PresentationFormat>
  <Paragraphs>72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Lazydog</vt:lpstr>
      <vt:lpstr>Open Sans</vt:lpstr>
      <vt:lpstr>Klein</vt:lpstr>
      <vt:lpstr>Calibri</vt:lpstr>
      <vt:lpstr>Open Sans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proyecto en acuarela moderna verde</dc:title>
  <cp:lastModifiedBy>Jeniffer</cp:lastModifiedBy>
  <cp:revision>2</cp:revision>
  <dcterms:created xsi:type="dcterms:W3CDTF">2006-08-16T00:00:00Z</dcterms:created>
  <dcterms:modified xsi:type="dcterms:W3CDTF">2024-09-20T03:40:31Z</dcterms:modified>
  <dc:identifier>DAGRQn-vyXE</dc:identifier>
</cp:coreProperties>
</file>